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3"/>
  </p:notesMasterIdLst>
  <p:sldIdLst>
    <p:sldId id="256" r:id="rId3"/>
    <p:sldId id="332" r:id="rId4"/>
    <p:sldId id="299" r:id="rId5"/>
    <p:sldId id="333" r:id="rId6"/>
    <p:sldId id="334" r:id="rId7"/>
    <p:sldId id="335" r:id="rId8"/>
    <p:sldId id="344" r:id="rId9"/>
    <p:sldId id="343" r:id="rId10"/>
    <p:sldId id="342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C22"/>
    <a:srgbClr val="C4652D"/>
    <a:srgbClr val="FFFFFF"/>
    <a:srgbClr val="53548A"/>
    <a:srgbClr val="EBC0A7"/>
    <a:srgbClr val="E1A17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3837" autoAdjust="0"/>
  </p:normalViewPr>
  <p:slideViewPr>
    <p:cSldViewPr>
      <p:cViewPr varScale="1">
        <p:scale>
          <a:sx n="84" d="100"/>
          <a:sy n="84" d="100"/>
        </p:scale>
        <p:origin x="-2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1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Vou</a:t>
            </a:r>
            <a:r>
              <a:rPr lang="en-US" dirty="0" smtClean="0"/>
              <a:t> agora </a:t>
            </a:r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investigação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toda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actividade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prevista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projecto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apresentação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pretende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guia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nossa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discussão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seguinte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planeamento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actividades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3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25C7459D-5D56-4074-A068-C8F4B29F3074}" type="datetime8">
              <a:rPr lang="en-US" smtClean="0"/>
              <a:t>5/22/2018 11:49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5228-A0C6-4B0C-AD1D-5F6ACF16070B}" type="datetime8">
              <a:rPr lang="en-US" smtClean="0">
                <a:solidFill>
                  <a:schemeClr val="tx2"/>
                </a:solidFill>
              </a:rPr>
              <a:t>5/22/2018 11:49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9308C31-A361-4702-BE2D-118CD97503FD}" type="datetime8">
              <a:rPr lang="en-US" smtClean="0">
                <a:solidFill>
                  <a:schemeClr val="tx2"/>
                </a:solidFill>
              </a:rPr>
              <a:t>5/22/2018 11:49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5" descr="Description: http://sites.fct.unl.pt/sites/default/files/altaluzbanner2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6"/>
          <a:stretch/>
        </p:blipFill>
        <p:spPr bwMode="auto">
          <a:xfrm>
            <a:off x="1763688" y="6093296"/>
            <a:ext cx="7355466" cy="82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8465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A44D-3C04-4C2F-A71B-876CC311CA0D}" type="datetime8">
              <a:rPr lang="en-US" smtClean="0"/>
              <a:t>5/22/2018 11:49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5" descr="http://www.largemind.pt/wp-content/gallery/apoios/lneg.jpg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17594" r="9750" b="15874"/>
          <a:stretch/>
        </p:blipFill>
        <p:spPr bwMode="auto">
          <a:xfrm>
            <a:off x="7246945" y="6021288"/>
            <a:ext cx="1872209" cy="57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essugas\Desktop\UNINOVA_CEMOP_logonovo.jp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6021289"/>
            <a:ext cx="1738841" cy="5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Manuel\I3N Cenimat\cenimat_i3n.jpg"/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92" y="6021289"/>
            <a:ext cx="1288312" cy="57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0" y="6021288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2015_FCT_V_color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2311" r="3728" b="8466"/>
          <a:stretch>
            <a:fillRect/>
          </a:stretch>
        </p:blipFill>
        <p:spPr bwMode="auto">
          <a:xfrm>
            <a:off x="41027" y="6125617"/>
            <a:ext cx="1722661" cy="6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33872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10072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10072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0072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1B61-7F9E-442D-83B6-04684D7A98A8}" type="datetime8">
              <a:rPr lang="en-US" smtClean="0"/>
              <a:t>5/22/2018 11:49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62472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DE784C-9EAD-4594-976F-24B8FA769F0A}" type="datetime8">
              <a:rPr lang="en-US" smtClean="0"/>
              <a:t>5/22/2018 11:49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BA41BE-8C81-4E14-A0F6-8E8E943DB157}" type="datetime8">
              <a:rPr lang="en-US" smtClean="0"/>
              <a:t>5/22/2018 11:49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D128-24C0-48CA-A828-A4EAD7F1270F}" type="datetime8">
              <a:rPr lang="en-US" smtClean="0"/>
              <a:t>5/22/2018 11:49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86AD-529C-4DB1-99A5-94B931009A06}" type="datetime8">
              <a:rPr lang="en-US" smtClean="0"/>
              <a:t>5/22/2018 11:49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0DFB-CA32-4A92-B9F8-7B55FF844023}" type="datetime8">
              <a:rPr lang="en-US" smtClean="0"/>
              <a:t>5/22/2018 11:49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22CD7F4-BB2C-4C4C-ADA1-71F9B8D3A396}" type="datetime8">
              <a:rPr lang="en-US" smtClean="0"/>
              <a:t>5/22/2018 11:49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44624"/>
            <a:ext cx="8153400" cy="86409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050FCA5C-DB83-4AB5-8287-BB93C184BB69}" type="datetime8">
              <a:rPr lang="en-US" smtClean="0">
                <a:solidFill>
                  <a:schemeClr val="tx2"/>
                </a:solidFill>
              </a:rPr>
              <a:t>5/22/2018 11:49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980728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980728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80728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90550" y="876345"/>
            <a:ext cx="8553449" cy="392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pt-PT" sz="1300" baseline="0" dirty="0" smtClean="0">
                <a:solidFill>
                  <a:schemeClr val="bg1"/>
                </a:solidFill>
              </a:rPr>
              <a:t>AltaLuz Kick-Off meeting – CENIMAT (Nova.ID), CEMOP (UNINOVA), LNEG</a:t>
            </a:r>
            <a:endParaRPr lang="pt-PT" sz="13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fct.unl.pt/altaluz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ventos.fct.unl.pt/jornadascenima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3113" y="4357464"/>
            <a:ext cx="8973383" cy="144780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report for year 2</a:t>
            </a:r>
            <a:br>
              <a:rPr lang="en-US" sz="28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pt-PT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PT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. J. </a:t>
            </a: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</a:rPr>
              <a:t>Mendes, O. Sanchez, A. Araújo, A. Vicente, A. Lyubchyk, T. Mateus, H. Águas, E. Fortunato and 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R. Martins (PI)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P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 F</a:t>
            </a: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</a:rPr>
              <a:t>. Neves, J. Mascarenhas, A. Barreiros, M. J. Brites, B. Correia, </a:t>
            </a:r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</a:rPr>
              <a:t>a. Joyce</a:t>
            </a:r>
            <a:endParaRPr lang="en-US" sz="28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33482"/>
            <a:ext cx="6781800" cy="748318"/>
          </a:xfrm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</a:pPr>
            <a:r>
              <a:rPr lang="pt-PT" sz="1200" i="1" dirty="0" smtClean="0"/>
              <a:t>(1) i3N/CENIMAT</a:t>
            </a:r>
            <a:r>
              <a:rPr lang="pt-PT" sz="1200" i="1" dirty="0"/>
              <a:t>, Department of Materials Science, Faculty of Science and Technology, Universidade NOVA de Lisboa and CEMOP/UNINOVA, Campus de Caparica, 2829-516 </a:t>
            </a:r>
            <a:r>
              <a:rPr lang="pt-PT" sz="1200" i="1" dirty="0" smtClean="0"/>
              <a:t>Caparica.</a:t>
            </a:r>
          </a:p>
          <a:p>
            <a:pPr lvl="0" algn="r">
              <a:spcBef>
                <a:spcPts val="0"/>
              </a:spcBef>
            </a:pPr>
            <a:r>
              <a:rPr lang="pt-PT" sz="1200" dirty="0" smtClean="0"/>
              <a:t>(2) LNEG</a:t>
            </a:r>
            <a:r>
              <a:rPr lang="pt-PT" sz="1200" dirty="0"/>
              <a:t>, Laboratório Nacional de Energia e Geologia, Estrada do Paço do Lumiar, 22, 1649-038 </a:t>
            </a:r>
            <a:r>
              <a:rPr lang="pt-PT" sz="1200" dirty="0" smtClean="0"/>
              <a:t>Lisboa</a:t>
            </a:r>
            <a:endParaRPr lang="pt-PT" sz="12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9185" y="6033482"/>
            <a:ext cx="1937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b="1" dirty="0" smtClean="0"/>
              <a:t>AltaLuz – Year 2</a:t>
            </a:r>
          </a:p>
          <a:p>
            <a:pPr algn="ctr"/>
            <a:r>
              <a:rPr lang="pt-PT" sz="2000" dirty="0" smtClean="0"/>
              <a:t>17 May 2018</a:t>
            </a:r>
          </a:p>
        </p:txBody>
      </p:sp>
      <p:pic>
        <p:nvPicPr>
          <p:cNvPr id="10" name="Picture 20" descr="E:\IMM Sicily\Papers IMM\E-MRS Lile 2014 - poster and talk\Poster CQD IBSCs\Fp7 Marie Curi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192" y="40153080"/>
            <a:ext cx="4556043" cy="11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mtClean="0"/>
              <a:pPr/>
              <a:t>1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2" name="Picture 4" descr="F:\Manuel\I3N Cenimat\cenimat_i3n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049"/>
          <a:stretch/>
        </p:blipFill>
        <p:spPr bwMode="auto">
          <a:xfrm>
            <a:off x="4860032" y="87876"/>
            <a:ext cx="1612627" cy="8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15_FCT_V_col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2311" r="3728" b="8466"/>
          <a:stretch>
            <a:fillRect/>
          </a:stretch>
        </p:blipFill>
        <p:spPr bwMode="auto">
          <a:xfrm>
            <a:off x="35496" y="87876"/>
            <a:ext cx="2306563" cy="8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Pessugas\Desktop\UNINOVA_CEMOP_logonov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7876"/>
            <a:ext cx="2473392" cy="8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largemind.pt/wp-content/gallery/apoios/lneg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17594" r="9750" b="15874"/>
          <a:stretch/>
        </p:blipFill>
        <p:spPr bwMode="auto">
          <a:xfrm>
            <a:off x="6444208" y="87876"/>
            <a:ext cx="2664569" cy="8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5" descr="Description: http://sites.fct.unl.pt/sites/default/files/altaluzbanner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87328" cy="22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Thank you!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AC53DF-4216-466D-99A7-94400E6C2A2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5" name="Picture 4" descr="F:\Manuel\I3N Cenimat\cenimat_i3n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049"/>
          <a:stretch/>
        </p:blipFill>
        <p:spPr bwMode="auto">
          <a:xfrm>
            <a:off x="4860032" y="87876"/>
            <a:ext cx="1612627" cy="8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15_FCT_V_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2311" r="3728" b="8466"/>
          <a:stretch>
            <a:fillRect/>
          </a:stretch>
        </p:blipFill>
        <p:spPr bwMode="auto">
          <a:xfrm>
            <a:off x="35496" y="87876"/>
            <a:ext cx="2306563" cy="8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Users\Pessugas\Desktop\UNINOVA_CEMOP_logonov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7876"/>
            <a:ext cx="2473392" cy="8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http://www.largemind.pt/wp-content/gallery/apoios/lne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17594" r="9750" b="15874"/>
          <a:stretch/>
        </p:blipFill>
        <p:spPr bwMode="auto">
          <a:xfrm>
            <a:off x="6444208" y="87876"/>
            <a:ext cx="2664569" cy="8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499992" y="3970799"/>
            <a:ext cx="4320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/>
              <a:t>FUNDING:</a:t>
            </a:r>
          </a:p>
          <a:p>
            <a:endParaRPr lang="en-US" sz="1600" dirty="0" smtClean="0"/>
          </a:p>
          <a:p>
            <a:r>
              <a:rPr lang="en-US" sz="1600" dirty="0" smtClean="0"/>
              <a:t>FEDER funds (COMPETE </a:t>
            </a:r>
            <a:r>
              <a:rPr lang="en-US" sz="1600" dirty="0"/>
              <a:t>2020 </a:t>
            </a:r>
            <a:r>
              <a:rPr lang="en-US" sz="1600" dirty="0" smtClean="0"/>
              <a:t>Program) and Foundation </a:t>
            </a:r>
            <a:r>
              <a:rPr lang="en-US" sz="1600" dirty="0"/>
              <a:t>for Science and Technology (</a:t>
            </a:r>
            <a:r>
              <a:rPr lang="en-US" sz="1600" dirty="0" smtClean="0"/>
              <a:t>FCT-MEC) - </a:t>
            </a:r>
            <a:r>
              <a:rPr lang="en-US" sz="1600" b="1" dirty="0" smtClean="0"/>
              <a:t>PTDC/CTM-ENE/5125/2014</a:t>
            </a:r>
            <a:r>
              <a:rPr lang="en-US" sz="1600" dirty="0" smtClean="0"/>
              <a:t>, UID/CTM/50025/2013</a:t>
            </a:r>
            <a:r>
              <a:rPr lang="en-US" sz="1600" dirty="0"/>
              <a:t>, </a:t>
            </a:r>
            <a:r>
              <a:rPr lang="en-US" sz="1600" dirty="0" err="1"/>
              <a:t>PEst</a:t>
            </a:r>
            <a:r>
              <a:rPr lang="en-US" sz="1600" dirty="0"/>
              <a:t>-C/CTM/LA0025/2013-14 and PTDC/ CTM-ENE/2514/2012.</a:t>
            </a:r>
            <a:endParaRPr lang="pt-PT" sz="1600" dirty="0"/>
          </a:p>
        </p:txBody>
      </p:sp>
      <p:pic>
        <p:nvPicPr>
          <p:cNvPr id="2050" name="Picture 2" descr="Image result for cartoon sol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384376" cy="42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Project Management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2315398"/>
            <a:ext cx="4222057" cy="4353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2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WP1 Activities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3003" y="1317184"/>
            <a:ext cx="3145893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5495" y="1340768"/>
            <a:ext cx="9050549" cy="4752528"/>
          </a:xfrm>
        </p:spPr>
        <p:txBody>
          <a:bodyPr>
            <a:normAutofit fontScale="92500" lnSpcReduction="20000"/>
          </a:bodyPr>
          <a:lstStyle/>
          <a:p>
            <a:pPr marL="179388" indent="-179388"/>
            <a:r>
              <a:rPr lang="pt-P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WP1 - </a:t>
            </a:r>
            <a:r>
              <a:rPr lang="en-GB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Coordination, Dissemination and </a:t>
            </a:r>
            <a:r>
              <a:rPr lang="en-GB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Exploitation</a:t>
            </a:r>
          </a:p>
          <a:p>
            <a:pPr marL="179388" indent="-179388"/>
            <a:endParaRPr lang="en-GB" sz="1500" dirty="0" smtClean="0"/>
          </a:p>
          <a:p>
            <a:pPr marL="273050" lvl="1" indent="-188913"/>
            <a:r>
              <a:rPr lang="en-GB" sz="1600" b="1" u="sng" dirty="0" smtClean="0"/>
              <a:t>T1 – Project Management</a:t>
            </a:r>
            <a:r>
              <a:rPr lang="en-GB" sz="1600" b="1" dirty="0" smtClean="0"/>
              <a:t> (</a:t>
            </a:r>
            <a:r>
              <a:rPr lang="en-GB" sz="1600" b="1" dirty="0" smtClean="0">
                <a:solidFill>
                  <a:schemeClr val="tx2"/>
                </a:solidFill>
              </a:rPr>
              <a:t>UNINOVA</a:t>
            </a:r>
            <a:r>
              <a:rPr lang="en-GB" sz="1600" b="1" dirty="0" smtClean="0"/>
              <a:t>) – </a:t>
            </a:r>
            <a:r>
              <a:rPr lang="en-GB" sz="1600" b="1" dirty="0" smtClean="0">
                <a:solidFill>
                  <a:schemeClr val="accent2"/>
                </a:solidFill>
              </a:rPr>
              <a:t>M0-M36</a:t>
            </a:r>
          </a:p>
          <a:p>
            <a:pPr marL="355600" lvl="2" indent="-173038"/>
            <a:r>
              <a:rPr lang="en-GB" sz="1600" dirty="0" smtClean="0"/>
              <a:t>T1.1 – Communication Management (Reports, publications, conferences)</a:t>
            </a:r>
          </a:p>
          <a:p>
            <a:pPr marL="355600" lvl="2" indent="-173038"/>
            <a:r>
              <a:rPr lang="en-GB" sz="1600" dirty="0" smtClean="0"/>
              <a:t>T1.2 – Organization of Meetings (at least </a:t>
            </a:r>
            <a:r>
              <a:rPr lang="en-GB" sz="1600" u="sng" dirty="0" smtClean="0"/>
              <a:t>1 per year</a:t>
            </a:r>
            <a:r>
              <a:rPr lang="en-GB" sz="1600" dirty="0" smtClean="0"/>
              <a:t>)</a:t>
            </a:r>
          </a:p>
          <a:p>
            <a:pPr marL="355600" lvl="2" indent="-173038"/>
            <a:r>
              <a:rPr lang="en-GB" sz="1600" dirty="0" smtClean="0"/>
              <a:t>T1.3 - </a:t>
            </a:r>
            <a:r>
              <a:rPr lang="en-US" sz="1600" dirty="0"/>
              <a:t>Data Management, Monitoring of Project Activities and </a:t>
            </a:r>
            <a:r>
              <a:rPr lang="en-US" sz="1600" dirty="0" smtClean="0"/>
              <a:t>Reporting</a:t>
            </a:r>
          </a:p>
          <a:p>
            <a:pPr marL="355600" lvl="2" indent="-173038"/>
            <a:r>
              <a:rPr lang="en-US" sz="1600" dirty="0" smtClean="0"/>
              <a:t>T1.4 </a:t>
            </a:r>
            <a:r>
              <a:rPr lang="en-US" sz="1600" dirty="0"/>
              <a:t>- Legal, Financial and Administrative </a:t>
            </a:r>
            <a:r>
              <a:rPr lang="en-US" sz="1600" dirty="0" smtClean="0"/>
              <a:t>Management</a:t>
            </a:r>
          </a:p>
          <a:p>
            <a:pPr marL="355600" lvl="2" indent="-173038"/>
            <a:r>
              <a:rPr lang="en-US" sz="1600" dirty="0"/>
              <a:t>T1.5 - Quality and Risk Assessment </a:t>
            </a:r>
            <a:r>
              <a:rPr lang="en-US" sz="1600" dirty="0" smtClean="0"/>
              <a:t>Management</a:t>
            </a:r>
          </a:p>
          <a:p>
            <a:pPr marL="273050" lvl="2" indent="-188913"/>
            <a:endParaRPr lang="en-US" sz="1500" dirty="0" smtClean="0"/>
          </a:p>
          <a:p>
            <a:pPr marL="273050" lvl="1" indent="-188913"/>
            <a:r>
              <a:rPr lang="en-GB" sz="1600" b="1" u="sng" dirty="0" smtClean="0"/>
              <a:t>T2 – Communication &amp; Dissemination</a:t>
            </a:r>
            <a:r>
              <a:rPr lang="en-GB" sz="1600" b="1" dirty="0" smtClean="0"/>
              <a:t> (</a:t>
            </a:r>
            <a:r>
              <a:rPr lang="en-GB" sz="1600" b="1" dirty="0" smtClean="0">
                <a:solidFill>
                  <a:schemeClr val="tx2"/>
                </a:solidFill>
              </a:rPr>
              <a:t>CENIMAT</a:t>
            </a:r>
            <a:r>
              <a:rPr lang="en-GB" sz="1600" b="1" dirty="0" smtClean="0"/>
              <a:t>) – </a:t>
            </a:r>
            <a:r>
              <a:rPr lang="en-GB" sz="1600" b="1" dirty="0" smtClean="0">
                <a:solidFill>
                  <a:schemeClr val="accent2"/>
                </a:solidFill>
              </a:rPr>
              <a:t>M5-M36</a:t>
            </a:r>
          </a:p>
          <a:p>
            <a:pPr marL="355600" lvl="2" indent="-173038"/>
            <a:r>
              <a:rPr lang="en-GB" sz="1600" dirty="0" smtClean="0"/>
              <a:t>Website update </a:t>
            </a:r>
            <a:r>
              <a:rPr lang="en-US" sz="1600" dirty="0"/>
              <a:t>(</a:t>
            </a:r>
            <a:r>
              <a:rPr lang="en-US" sz="1600" u="sng" dirty="0">
                <a:hlinkClick r:id="rId3"/>
              </a:rPr>
              <a:t>http://</a:t>
            </a:r>
            <a:r>
              <a:rPr lang="en-US" sz="1600" u="sng" dirty="0" smtClean="0">
                <a:hlinkClick r:id="rId3"/>
              </a:rPr>
              <a:t>sites.fct.unl.pt/altaluz</a:t>
            </a:r>
            <a:r>
              <a:rPr lang="en-US" sz="1600" dirty="0" smtClean="0"/>
              <a:t>)</a:t>
            </a:r>
          </a:p>
          <a:p>
            <a:pPr marL="355600" lvl="2" indent="-173038"/>
            <a:r>
              <a:rPr lang="en-GB" sz="1600" dirty="0" smtClean="0"/>
              <a:t>Peer-reviewed publications </a:t>
            </a:r>
          </a:p>
          <a:p>
            <a:pPr marL="355600" lvl="2" indent="-173038"/>
            <a:r>
              <a:rPr lang="en-GB" sz="1600" dirty="0" smtClean="0"/>
              <a:t>Workshops </a:t>
            </a:r>
            <a:r>
              <a:rPr lang="en-GB" sz="1600" dirty="0"/>
              <a:t>and conferences </a:t>
            </a:r>
            <a:r>
              <a:rPr lang="en-GB" sz="1600" dirty="0" smtClean="0"/>
              <a:t>(e.g. </a:t>
            </a:r>
            <a:r>
              <a:rPr lang="en-GB" sz="1600" i="1" dirty="0" err="1" smtClean="0"/>
              <a:t>Jornadas</a:t>
            </a:r>
            <a:r>
              <a:rPr lang="en-GB" sz="1600" i="1" dirty="0" smtClean="0"/>
              <a:t> CENIMAT - </a:t>
            </a:r>
            <a:r>
              <a:rPr lang="en-US" sz="1600" u="sng" dirty="0">
                <a:hlinkClick r:id="rId4"/>
              </a:rPr>
              <a:t>http://eventos.fct.unl.pt/jornadascenimat/</a:t>
            </a:r>
            <a:r>
              <a:rPr lang="en-GB" sz="1600" dirty="0" smtClean="0"/>
              <a:t>)</a:t>
            </a:r>
          </a:p>
          <a:p>
            <a:pPr marL="355600" lvl="2" indent="-173038"/>
            <a:r>
              <a:rPr lang="en-US" sz="1600" dirty="0"/>
              <a:t>Open days and summer </a:t>
            </a:r>
            <a:r>
              <a:rPr lang="en-US" sz="1600" dirty="0" smtClean="0"/>
              <a:t>schools (e.g. </a:t>
            </a:r>
            <a:r>
              <a:rPr lang="en-US" sz="1600" i="1" dirty="0" err="1" smtClean="0"/>
              <a:t>Ciência</a:t>
            </a:r>
            <a:r>
              <a:rPr lang="en-US" sz="1600" i="1" dirty="0" smtClean="0"/>
              <a:t> Viva </a:t>
            </a:r>
            <a:r>
              <a:rPr lang="en-US" sz="1600" dirty="0" smtClean="0"/>
              <a:t>in 11-15 July)</a:t>
            </a:r>
          </a:p>
          <a:p>
            <a:pPr marL="273050" lvl="2" indent="-188913"/>
            <a:endParaRPr lang="en-GB" sz="1500" dirty="0" smtClean="0"/>
          </a:p>
          <a:p>
            <a:pPr marL="273050" lvl="1" indent="-188913"/>
            <a:r>
              <a:rPr lang="en-GB" sz="1600" b="1" u="sng" dirty="0" smtClean="0"/>
              <a:t>T3 </a:t>
            </a:r>
            <a:r>
              <a:rPr lang="en-GB" sz="1600" b="1" u="sng" dirty="0"/>
              <a:t>- IPR Promotion and Exploitation Management</a:t>
            </a:r>
            <a:r>
              <a:rPr lang="en-GB" sz="1600" b="1" dirty="0"/>
              <a:t> </a:t>
            </a:r>
            <a:r>
              <a:rPr lang="en-GB" sz="1600" b="1" dirty="0" smtClean="0"/>
              <a:t>(</a:t>
            </a:r>
            <a:r>
              <a:rPr lang="en-GB" sz="1600" b="1" dirty="0" smtClean="0">
                <a:solidFill>
                  <a:schemeClr val="tx2"/>
                </a:solidFill>
              </a:rPr>
              <a:t>LNEG</a:t>
            </a:r>
            <a:r>
              <a:rPr lang="en-GB" sz="1600" b="1" dirty="0" smtClean="0"/>
              <a:t>) – </a:t>
            </a:r>
            <a:r>
              <a:rPr lang="en-GB" sz="1600" b="1" dirty="0" smtClean="0">
                <a:solidFill>
                  <a:schemeClr val="accent2"/>
                </a:solidFill>
              </a:rPr>
              <a:t>M12-M36</a:t>
            </a:r>
          </a:p>
          <a:p>
            <a:pPr marL="355600" lvl="2" indent="-173038"/>
            <a:r>
              <a:rPr lang="pt-PT" sz="1600" dirty="0" smtClean="0"/>
              <a:t>T3.1 - IPR </a:t>
            </a:r>
            <a:r>
              <a:rPr lang="pt-PT" sz="1600" dirty="0"/>
              <a:t>Promotion and Innovation </a:t>
            </a:r>
            <a:r>
              <a:rPr lang="pt-PT" sz="1600" dirty="0" smtClean="0"/>
              <a:t>Management</a:t>
            </a:r>
          </a:p>
          <a:p>
            <a:pPr marL="355600" lvl="2" indent="-173038"/>
            <a:r>
              <a:rPr lang="fr-FR" sz="1600" dirty="0" smtClean="0"/>
              <a:t>T3.2 - Exploitation </a:t>
            </a:r>
            <a:r>
              <a:rPr lang="fr-FR" sz="1600" dirty="0"/>
              <a:t>Plan &amp; </a:t>
            </a:r>
            <a:r>
              <a:rPr lang="fr-FR" sz="1600" dirty="0" err="1"/>
              <a:t>Technology</a:t>
            </a:r>
            <a:r>
              <a:rPr lang="fr-FR" sz="1600" dirty="0"/>
              <a:t> Transfer</a:t>
            </a:r>
            <a:endParaRPr lang="pt-PT" sz="1600" dirty="0" smtClean="0"/>
          </a:p>
          <a:p>
            <a:pPr marL="547370" lvl="2" indent="-179388"/>
            <a:endParaRPr lang="pt-PT" sz="1300" dirty="0" smtClean="0"/>
          </a:p>
        </p:txBody>
      </p:sp>
    </p:spTree>
    <p:extLst>
      <p:ext uri="{BB962C8B-B14F-4D97-AF65-F5344CB8AC3E}">
        <p14:creationId xmlns:p14="http://schemas.microsoft.com/office/powerpoint/2010/main" val="40149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WP2 Activities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5495" y="1268760"/>
            <a:ext cx="9050549" cy="4752528"/>
          </a:xfrm>
        </p:spPr>
        <p:txBody>
          <a:bodyPr>
            <a:noAutofit/>
          </a:bodyPr>
          <a:lstStyle/>
          <a:p>
            <a:pPr marL="179388" indent="-179388"/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WP2 -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Simulation and Light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</a:p>
          <a:p>
            <a:pPr marL="179388" indent="-179388"/>
            <a:endParaRPr lang="en-GB" sz="800" dirty="0" smtClean="0"/>
          </a:p>
          <a:p>
            <a:pPr marL="273050" lvl="1" indent="-188913"/>
            <a:r>
              <a:rPr lang="en-GB" sz="1500" b="1" u="sng" dirty="0" smtClean="0"/>
              <a:t>T4 </a:t>
            </a:r>
            <a:r>
              <a:rPr lang="en-GB" sz="1500" b="1" u="sng" dirty="0"/>
              <a:t>– Modelling 4-terminal double-junction </a:t>
            </a:r>
            <a:r>
              <a:rPr lang="en-GB" sz="1500" b="1" u="sng" dirty="0" smtClean="0"/>
              <a:t>architecture</a:t>
            </a:r>
            <a:r>
              <a:rPr lang="en-GB" sz="1500" b="1" dirty="0" smtClean="0"/>
              <a:t> (</a:t>
            </a:r>
            <a:r>
              <a:rPr lang="en-GB" sz="1500" b="1" dirty="0" smtClean="0">
                <a:solidFill>
                  <a:schemeClr val="tx2"/>
                </a:solidFill>
              </a:rPr>
              <a:t>LNEG</a:t>
            </a:r>
            <a:r>
              <a:rPr lang="en-GB" sz="1500" b="1" dirty="0" smtClean="0"/>
              <a:t>) – </a:t>
            </a:r>
            <a:r>
              <a:rPr lang="en-GB" sz="1500" b="1" dirty="0" smtClean="0">
                <a:solidFill>
                  <a:schemeClr val="accent2"/>
                </a:solidFill>
              </a:rPr>
              <a:t>M0-M18</a:t>
            </a:r>
          </a:p>
          <a:p>
            <a:pPr marL="355600" lvl="2" indent="-173038"/>
            <a:r>
              <a:rPr lang="en-GB" sz="1500" dirty="0" smtClean="0"/>
              <a:t>Simulation of individual sub-cells (both top and bottom separately)</a:t>
            </a:r>
          </a:p>
          <a:p>
            <a:pPr marL="355600" lvl="2" indent="-173038"/>
            <a:r>
              <a:rPr lang="en-GB" sz="1500" dirty="0" smtClean="0"/>
              <a:t>Simulation of tandem cells (top + bottom)</a:t>
            </a:r>
          </a:p>
          <a:p>
            <a:pPr marL="355600" lvl="2" indent="-173038"/>
            <a:r>
              <a:rPr lang="pt-PT" sz="1500" dirty="0" smtClean="0"/>
              <a:t>Simulation of complete module circuitry</a:t>
            </a:r>
            <a:endParaRPr lang="en-US" sz="1500" dirty="0" smtClean="0"/>
          </a:p>
          <a:p>
            <a:pPr marL="355600" lvl="2" indent="-173038"/>
            <a:r>
              <a:rPr lang="en-US" sz="1500" dirty="0" smtClean="0"/>
              <a:t>Optimization of module architecture and cell parameters</a:t>
            </a:r>
          </a:p>
          <a:p>
            <a:pPr marL="273050" lvl="2" indent="-188913"/>
            <a:endParaRPr lang="en-US" sz="1500" dirty="0" smtClean="0"/>
          </a:p>
          <a:p>
            <a:pPr marL="273050" lvl="1" indent="-188913"/>
            <a:r>
              <a:rPr lang="en-GB" sz="1500" b="1" u="sng" dirty="0" smtClean="0"/>
              <a:t>T5 – </a:t>
            </a:r>
            <a:r>
              <a:rPr lang="en-US" sz="1500" b="1" u="sng" dirty="0"/>
              <a:t>Light trapping simulation and </a:t>
            </a:r>
            <a:r>
              <a:rPr lang="en-US" sz="1500" b="1" u="sng" dirty="0" smtClean="0"/>
              <a:t>optimization</a:t>
            </a:r>
            <a:r>
              <a:rPr lang="en-US" sz="1500" b="1" dirty="0" smtClean="0"/>
              <a:t> </a:t>
            </a:r>
            <a:r>
              <a:rPr lang="en-GB" sz="1500" b="1" dirty="0" smtClean="0"/>
              <a:t>(</a:t>
            </a:r>
            <a:r>
              <a:rPr lang="en-GB" sz="1500" b="1" dirty="0" smtClean="0">
                <a:solidFill>
                  <a:schemeClr val="tx2"/>
                </a:solidFill>
              </a:rPr>
              <a:t>CENIMAT</a:t>
            </a:r>
            <a:r>
              <a:rPr lang="en-GB" sz="1500" b="1" dirty="0" smtClean="0"/>
              <a:t>) – </a:t>
            </a:r>
            <a:r>
              <a:rPr lang="en-GB" sz="1500" b="1" dirty="0" smtClean="0">
                <a:solidFill>
                  <a:schemeClr val="accent2"/>
                </a:solidFill>
              </a:rPr>
              <a:t>M0-M24</a:t>
            </a:r>
          </a:p>
          <a:p>
            <a:pPr marL="355600" lvl="2" indent="-173038"/>
            <a:r>
              <a:rPr lang="pt-PT" sz="1500" dirty="0" smtClean="0"/>
              <a:t>Optimization of light trapping structures (Dielectric semi-prolates and PBRs) for individual bottom cells</a:t>
            </a:r>
            <a:endParaRPr lang="en-US" sz="1500" dirty="0" smtClean="0"/>
          </a:p>
          <a:p>
            <a:pPr marL="355600" lvl="2" indent="-173038"/>
            <a:r>
              <a:rPr lang="en-GB" sz="1500" dirty="0" smtClean="0"/>
              <a:t>Optimization of optical structures for the tandem device (Dielectric in front and PBRs in rear)</a:t>
            </a:r>
          </a:p>
          <a:p>
            <a:pPr marL="355600" lvl="2" indent="-173038"/>
            <a:r>
              <a:rPr lang="en-GB" sz="1500" dirty="0" smtClean="0"/>
              <a:t>Optimization of complete device using optical (FDTD) + electrical (FEM) simulations with </a:t>
            </a:r>
            <a:r>
              <a:rPr lang="en-GB" sz="1500" dirty="0" err="1" smtClean="0"/>
              <a:t>Lumerical</a:t>
            </a:r>
            <a:r>
              <a:rPr lang="en-GB" sz="1500" dirty="0" smtClean="0"/>
              <a:t> </a:t>
            </a:r>
          </a:p>
          <a:p>
            <a:pPr marL="273050" lvl="2" indent="-188913"/>
            <a:endParaRPr lang="en-GB" sz="1500" dirty="0" smtClean="0"/>
          </a:p>
          <a:p>
            <a:pPr marL="273050" lvl="1" indent="-188913"/>
            <a:r>
              <a:rPr lang="en-GB" sz="1500" b="1" u="sng" dirty="0" smtClean="0"/>
              <a:t>T6 </a:t>
            </a:r>
            <a:r>
              <a:rPr lang="en-GB" sz="1500" b="1" u="sng" dirty="0"/>
              <a:t>- </a:t>
            </a:r>
            <a:r>
              <a:rPr lang="en-US" sz="1500" b="1" u="sng" dirty="0"/>
              <a:t>Implementation of light trapping structures</a:t>
            </a:r>
            <a:r>
              <a:rPr lang="en-US" sz="1500" b="1" dirty="0"/>
              <a:t> </a:t>
            </a:r>
            <a:r>
              <a:rPr lang="en-GB" sz="1500" b="1" dirty="0" smtClean="0"/>
              <a:t>(</a:t>
            </a:r>
            <a:r>
              <a:rPr lang="en-GB" sz="1500" b="1" dirty="0">
                <a:solidFill>
                  <a:schemeClr val="tx2"/>
                </a:solidFill>
              </a:rPr>
              <a:t>CENIMAT</a:t>
            </a:r>
            <a:r>
              <a:rPr lang="en-GB" sz="1500" b="1" dirty="0" smtClean="0"/>
              <a:t>) – </a:t>
            </a:r>
            <a:r>
              <a:rPr lang="en-GB" sz="1500" b="1" dirty="0" smtClean="0">
                <a:solidFill>
                  <a:schemeClr val="accent2"/>
                </a:solidFill>
              </a:rPr>
              <a:t>M7-M35</a:t>
            </a:r>
          </a:p>
          <a:p>
            <a:pPr marL="355600" lvl="2" indent="-173038"/>
            <a:r>
              <a:rPr lang="pt-PT" sz="1500" dirty="0" smtClean="0"/>
              <a:t>Dielectric semi-prolates - Colloidal Lithography and possibly Nano-imprint (stamping)</a:t>
            </a:r>
          </a:p>
          <a:p>
            <a:pPr marL="355600" lvl="2" indent="-173038"/>
            <a:r>
              <a:rPr lang="pt-PT" sz="1500" dirty="0" smtClean="0"/>
              <a:t>Plasmonic back reflectors (PBRs) – thin film annealing and possibly colloidal self-assembly with Ag NPs</a:t>
            </a:r>
          </a:p>
          <a:p>
            <a:pPr marL="547370" lvl="2" indent="-179388"/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31247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3238" y="44624"/>
            <a:ext cx="3052808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WP3 Activities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5495" y="1268760"/>
            <a:ext cx="9050549" cy="4752528"/>
          </a:xfrm>
        </p:spPr>
        <p:txBody>
          <a:bodyPr>
            <a:noAutofit/>
          </a:bodyPr>
          <a:lstStyle/>
          <a:p>
            <a:pPr marL="179388" indent="-179388"/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WP3 -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Perovskites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Kesterites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Top cells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indent="-179388"/>
            <a:endParaRPr lang="en-GB" sz="1200" dirty="0" smtClean="0"/>
          </a:p>
          <a:p>
            <a:pPr marL="273050" lvl="1" indent="-188913"/>
            <a:r>
              <a:rPr lang="en-GB" sz="1500" b="1" u="sng" dirty="0" smtClean="0"/>
              <a:t>T7 </a:t>
            </a:r>
            <a:r>
              <a:rPr lang="en-GB" sz="1500" b="1" u="sng" dirty="0"/>
              <a:t>– </a:t>
            </a:r>
            <a:r>
              <a:rPr lang="en-GB" sz="1500" b="1" u="sng" dirty="0" err="1"/>
              <a:t>Perovskite</a:t>
            </a:r>
            <a:r>
              <a:rPr lang="en-GB" sz="1500" b="1" u="sng" dirty="0"/>
              <a:t> top </a:t>
            </a:r>
            <a:r>
              <a:rPr lang="en-GB" sz="1500" b="1" u="sng" dirty="0" smtClean="0"/>
              <a:t>cell</a:t>
            </a:r>
            <a:r>
              <a:rPr lang="en-GB" sz="1500" b="1" dirty="0" smtClean="0"/>
              <a:t> (</a:t>
            </a:r>
            <a:r>
              <a:rPr lang="en-GB" sz="1500" b="1" dirty="0" smtClean="0">
                <a:solidFill>
                  <a:schemeClr val="tx2"/>
                </a:solidFill>
              </a:rPr>
              <a:t>LNEG</a:t>
            </a:r>
            <a:r>
              <a:rPr lang="en-GB" sz="1500" b="1" dirty="0" smtClean="0"/>
              <a:t>) – </a:t>
            </a:r>
            <a:r>
              <a:rPr lang="en-GB" sz="1500" b="1" dirty="0" smtClean="0">
                <a:solidFill>
                  <a:schemeClr val="accent2"/>
                </a:solidFill>
              </a:rPr>
              <a:t>M0-M30</a:t>
            </a:r>
          </a:p>
          <a:p>
            <a:pPr marL="273050" lvl="2" indent="-188913"/>
            <a:r>
              <a:rPr lang="en-GB" sz="1500" dirty="0" smtClean="0"/>
              <a:t>Achievement of high-</a:t>
            </a:r>
            <a:r>
              <a:rPr lang="en-GB" sz="1500" dirty="0" err="1" smtClean="0"/>
              <a:t>bandgap</a:t>
            </a:r>
            <a:r>
              <a:rPr lang="en-GB" sz="1500" dirty="0" smtClean="0"/>
              <a:t> (&gt;1.7 </a:t>
            </a:r>
            <a:r>
              <a:rPr lang="en-GB" sz="1500" dirty="0" err="1" smtClean="0"/>
              <a:t>eV</a:t>
            </a:r>
            <a:r>
              <a:rPr lang="en-GB" sz="1500" dirty="0" smtClean="0"/>
              <a:t>) Perovskite material</a:t>
            </a:r>
          </a:p>
          <a:p>
            <a:pPr marL="273050" lvl="2" indent="-188913"/>
            <a:r>
              <a:rPr lang="en-GB" sz="1500" dirty="0"/>
              <a:t>Achievement of high-</a:t>
            </a:r>
            <a:r>
              <a:rPr lang="en-GB" sz="1500" dirty="0" err="1"/>
              <a:t>bandgap</a:t>
            </a:r>
            <a:r>
              <a:rPr lang="en-GB" sz="1500" dirty="0"/>
              <a:t> (&gt;1.7 </a:t>
            </a:r>
            <a:r>
              <a:rPr lang="en-GB" sz="1500" dirty="0" err="1"/>
              <a:t>eV</a:t>
            </a:r>
            <a:r>
              <a:rPr lang="en-GB" sz="1500" dirty="0"/>
              <a:t>) </a:t>
            </a:r>
            <a:r>
              <a:rPr lang="en-GB" sz="1500" dirty="0" err="1"/>
              <a:t>Perovskite</a:t>
            </a:r>
            <a:r>
              <a:rPr lang="en-GB" sz="1500" dirty="0"/>
              <a:t> </a:t>
            </a:r>
            <a:r>
              <a:rPr lang="en-GB" sz="1500" dirty="0" smtClean="0"/>
              <a:t>solar cell</a:t>
            </a:r>
            <a:endParaRPr lang="en-GB" sz="1500" dirty="0"/>
          </a:p>
          <a:p>
            <a:pPr marL="273050" lvl="2" indent="-188913"/>
            <a:r>
              <a:rPr lang="en-GB" sz="1500" dirty="0" smtClean="0"/>
              <a:t>Implementation of light trapping (Dielectric semi-</a:t>
            </a:r>
            <a:r>
              <a:rPr lang="en-GB" sz="1500" dirty="0" err="1" smtClean="0"/>
              <a:t>prolates</a:t>
            </a:r>
            <a:r>
              <a:rPr lang="en-GB" sz="1500" dirty="0" smtClean="0"/>
              <a:t> by colloidal lithography)</a:t>
            </a:r>
          </a:p>
          <a:p>
            <a:pPr marL="273050" lvl="2" indent="-188913"/>
            <a:r>
              <a:rPr lang="pt-PT" sz="1500" dirty="0" smtClean="0"/>
              <a:t>Integration of Perovskite solar cell in tandem device</a:t>
            </a:r>
            <a:endParaRPr lang="en-US" sz="1500" dirty="0" smtClean="0"/>
          </a:p>
          <a:p>
            <a:pPr marL="273050" lvl="2" indent="-188913"/>
            <a:endParaRPr lang="en-US" sz="1200" dirty="0" smtClean="0"/>
          </a:p>
          <a:p>
            <a:pPr marL="273050" lvl="1" indent="-188913"/>
            <a:r>
              <a:rPr lang="en-GB" sz="1500" b="1" u="sng" dirty="0" smtClean="0"/>
              <a:t>T8 – </a:t>
            </a:r>
            <a:r>
              <a:rPr lang="en-US" sz="1500" b="1" u="sng" dirty="0" err="1" smtClean="0"/>
              <a:t>Kesterite</a:t>
            </a:r>
            <a:r>
              <a:rPr lang="en-US" sz="1500" b="1" u="sng" dirty="0" smtClean="0"/>
              <a:t> top cell </a:t>
            </a:r>
            <a:r>
              <a:rPr lang="en-GB" sz="1500" b="1" dirty="0" smtClean="0"/>
              <a:t>(</a:t>
            </a:r>
            <a:r>
              <a:rPr lang="en-GB" sz="1500" b="1" dirty="0">
                <a:solidFill>
                  <a:schemeClr val="tx2"/>
                </a:solidFill>
              </a:rPr>
              <a:t>LNEG</a:t>
            </a:r>
            <a:r>
              <a:rPr lang="en-GB" sz="1500" b="1" dirty="0" smtClean="0"/>
              <a:t>) – </a:t>
            </a:r>
            <a:r>
              <a:rPr lang="en-GB" sz="1500" b="1" dirty="0" smtClean="0">
                <a:solidFill>
                  <a:schemeClr val="accent2"/>
                </a:solidFill>
              </a:rPr>
              <a:t>M0-M30</a:t>
            </a:r>
          </a:p>
          <a:p>
            <a:pPr marL="273050" lvl="2" indent="-188913"/>
            <a:r>
              <a:rPr lang="pt-PT" sz="1500" dirty="0"/>
              <a:t>Achievement of high-bandgap (&gt;</a:t>
            </a:r>
            <a:r>
              <a:rPr lang="pt-PT" sz="1500" dirty="0" smtClean="0"/>
              <a:t>1.8 </a:t>
            </a:r>
            <a:r>
              <a:rPr lang="pt-PT" sz="1500" dirty="0"/>
              <a:t>eV) </a:t>
            </a:r>
            <a:r>
              <a:rPr lang="pt-PT" sz="1500" dirty="0" smtClean="0"/>
              <a:t>Kesterite </a:t>
            </a:r>
            <a:r>
              <a:rPr lang="pt-PT" sz="1500" dirty="0"/>
              <a:t>material (with </a:t>
            </a:r>
            <a:r>
              <a:rPr lang="pt-PT" sz="1500" dirty="0" smtClean="0"/>
              <a:t>Sb) via powder milling</a:t>
            </a:r>
            <a:endParaRPr lang="pt-PT" sz="1500" dirty="0"/>
          </a:p>
          <a:p>
            <a:pPr marL="273050" lvl="2" indent="-188913"/>
            <a:r>
              <a:rPr lang="pt-PT" sz="1500" dirty="0"/>
              <a:t>Achievement of high-bandgap (&gt;</a:t>
            </a:r>
            <a:r>
              <a:rPr lang="pt-PT" sz="1500" dirty="0" smtClean="0"/>
              <a:t>1.8 </a:t>
            </a:r>
            <a:r>
              <a:rPr lang="pt-PT" sz="1500" dirty="0"/>
              <a:t>eV) Kesterite</a:t>
            </a:r>
            <a:r>
              <a:rPr lang="pt-PT" sz="1500" dirty="0" smtClean="0"/>
              <a:t> </a:t>
            </a:r>
            <a:r>
              <a:rPr lang="pt-PT" sz="1500" dirty="0"/>
              <a:t>solar </a:t>
            </a:r>
            <a:r>
              <a:rPr lang="pt-PT" sz="1500" dirty="0" smtClean="0"/>
              <a:t>cell</a:t>
            </a:r>
          </a:p>
          <a:p>
            <a:pPr marL="273050" lvl="2" indent="-188913"/>
            <a:r>
              <a:rPr lang="pt-PT" sz="1500" dirty="0" smtClean="0"/>
              <a:t>Integration of Kesterite solar cell in tandem device (</a:t>
            </a:r>
            <a:r>
              <a:rPr lang="pt-PT" sz="1500" i="1" dirty="0" smtClean="0"/>
              <a:t>possibly with light trapping)</a:t>
            </a:r>
          </a:p>
          <a:p>
            <a:pPr marL="273050" lvl="2" indent="-188913"/>
            <a:endParaRPr lang="en-GB" sz="1200" dirty="0" smtClean="0"/>
          </a:p>
          <a:p>
            <a:pPr marL="273050" lvl="1" indent="-188913"/>
            <a:r>
              <a:rPr lang="en-GB" sz="1500" b="1" u="sng" dirty="0" smtClean="0"/>
              <a:t>T9 – </a:t>
            </a:r>
            <a:r>
              <a:rPr lang="en-US" sz="1500" b="1" u="sng" dirty="0" smtClean="0"/>
              <a:t>Transparent Electrodes</a:t>
            </a:r>
            <a:r>
              <a:rPr lang="en-US" sz="1500" b="1" dirty="0" smtClean="0"/>
              <a:t> </a:t>
            </a:r>
            <a:r>
              <a:rPr lang="en-GB" sz="1500" b="1" dirty="0" smtClean="0"/>
              <a:t>(</a:t>
            </a:r>
            <a:r>
              <a:rPr lang="en-GB" sz="1500" b="1" dirty="0" smtClean="0">
                <a:solidFill>
                  <a:schemeClr val="tx2"/>
                </a:solidFill>
              </a:rPr>
              <a:t>UNINOVA</a:t>
            </a:r>
            <a:r>
              <a:rPr lang="en-GB" sz="1500" b="1" dirty="0" smtClean="0"/>
              <a:t>) – </a:t>
            </a:r>
            <a:r>
              <a:rPr lang="en-GB" sz="1500" b="1" dirty="0" smtClean="0">
                <a:solidFill>
                  <a:schemeClr val="accent2"/>
                </a:solidFill>
              </a:rPr>
              <a:t>M6-M34</a:t>
            </a:r>
          </a:p>
          <a:p>
            <a:pPr marL="273050" lvl="2" indent="-188913"/>
            <a:r>
              <a:rPr lang="pt-PT" sz="1500" dirty="0" smtClean="0"/>
              <a:t>Investigation of best properties of front and intermediate TCOs (similar </a:t>
            </a:r>
            <a:r>
              <a:rPr lang="pt-PT" sz="1500" i="1" dirty="0" smtClean="0"/>
              <a:t>N</a:t>
            </a:r>
            <a:r>
              <a:rPr lang="pt-PT" sz="1500" dirty="0" smtClean="0"/>
              <a:t> to avoid reflections)</a:t>
            </a:r>
          </a:p>
          <a:p>
            <a:pPr marL="273050" lvl="2" indent="-188913"/>
            <a:r>
              <a:rPr lang="pt-PT" sz="1500" dirty="0" smtClean="0"/>
              <a:t>Fabrication and characterization of optimized TCOs and optical coupling with interlayer </a:t>
            </a:r>
          </a:p>
          <a:p>
            <a:pPr marL="547370" lvl="2" indent="-179388"/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21284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4624"/>
            <a:ext cx="2569829" cy="2121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WP4 Activities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5495" y="1268760"/>
            <a:ext cx="9050549" cy="4752528"/>
          </a:xfrm>
        </p:spPr>
        <p:txBody>
          <a:bodyPr>
            <a:noAutofit/>
          </a:bodyPr>
          <a:lstStyle/>
          <a:p>
            <a:pPr marL="179388" indent="-179388"/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WP4 -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Silicon Bottom cell and Tandem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</a:p>
          <a:p>
            <a:pPr marL="179388" indent="-179388"/>
            <a:endParaRPr lang="en-GB" sz="800" dirty="0" smtClean="0"/>
          </a:p>
          <a:p>
            <a:pPr marL="273050" lvl="1" indent="-188913"/>
            <a:r>
              <a:rPr lang="en-GB" sz="1500" b="1" u="sng" dirty="0" smtClean="0"/>
              <a:t>T10 </a:t>
            </a:r>
            <a:r>
              <a:rPr lang="en-GB" sz="1500" b="1" u="sng" dirty="0"/>
              <a:t>– </a:t>
            </a:r>
            <a:r>
              <a:rPr lang="en-GB" sz="1500" b="1" u="sng" dirty="0" err="1"/>
              <a:t>Microcrytalline</a:t>
            </a:r>
            <a:r>
              <a:rPr lang="en-GB" sz="1500" b="1" u="sng" dirty="0"/>
              <a:t> Silicon bottom </a:t>
            </a:r>
            <a:r>
              <a:rPr lang="en-GB" sz="1500" b="1" u="sng" dirty="0" smtClean="0"/>
              <a:t>cell</a:t>
            </a:r>
            <a:r>
              <a:rPr lang="en-GB" sz="1500" b="1" dirty="0" smtClean="0"/>
              <a:t> (</a:t>
            </a:r>
            <a:r>
              <a:rPr lang="en-GB" sz="1500" b="1" dirty="0" smtClean="0">
                <a:solidFill>
                  <a:schemeClr val="tx2"/>
                </a:solidFill>
              </a:rPr>
              <a:t>UNINOVA</a:t>
            </a:r>
            <a:r>
              <a:rPr lang="en-GB" sz="1500" b="1" dirty="0" smtClean="0"/>
              <a:t>) – </a:t>
            </a:r>
            <a:r>
              <a:rPr lang="en-GB" sz="1500" b="1" dirty="0" smtClean="0">
                <a:solidFill>
                  <a:schemeClr val="accent2"/>
                </a:solidFill>
              </a:rPr>
              <a:t>M3-M21</a:t>
            </a:r>
          </a:p>
          <a:p>
            <a:pPr marL="273050" lvl="2" indent="-188913"/>
            <a:r>
              <a:rPr lang="en-GB" sz="1500" dirty="0" smtClean="0"/>
              <a:t>High efficient </a:t>
            </a:r>
            <a:r>
              <a:rPr lang="en-GB" sz="1500" dirty="0" err="1" smtClean="0"/>
              <a:t>mc-Si:H</a:t>
            </a:r>
            <a:r>
              <a:rPr lang="en-GB" sz="1500" dirty="0" smtClean="0"/>
              <a:t> n-i-p and p-i-n cells for operation under red-NIR illumination (</a:t>
            </a:r>
            <a:r>
              <a:rPr lang="en-GB" sz="1500" dirty="0" smtClean="0">
                <a:latin typeface="Symbol" pitchFamily="18" charset="2"/>
              </a:rPr>
              <a:t>l</a:t>
            </a:r>
            <a:r>
              <a:rPr lang="en-GB" sz="1500" dirty="0" smtClean="0"/>
              <a:t>~700-1200 nm)</a:t>
            </a:r>
            <a:endParaRPr lang="en-GB" sz="1500" dirty="0"/>
          </a:p>
          <a:p>
            <a:pPr marL="273050" lvl="2" indent="-188913"/>
            <a:r>
              <a:rPr lang="en-GB" sz="1500" dirty="0" smtClean="0"/>
              <a:t>Implementation of light trapping (Ag NPs PBRs by thin film annealing and colloidal self-assembly)</a:t>
            </a:r>
          </a:p>
          <a:p>
            <a:pPr marL="273050" lvl="2" indent="-188913"/>
            <a:r>
              <a:rPr lang="pt-PT" sz="1500" dirty="0" smtClean="0"/>
              <a:t>Integration of mc-Si:H solar cells in tandem device</a:t>
            </a:r>
            <a:endParaRPr lang="en-US" sz="1500" dirty="0" smtClean="0"/>
          </a:p>
          <a:p>
            <a:pPr marL="273050" lvl="2" indent="-188913"/>
            <a:endParaRPr lang="en-US" sz="1500" dirty="0" smtClean="0"/>
          </a:p>
          <a:p>
            <a:pPr marL="273050" lvl="1" indent="-188913"/>
            <a:r>
              <a:rPr lang="en-GB" sz="1500" b="1" u="sng" dirty="0" smtClean="0"/>
              <a:t>T11 – </a:t>
            </a:r>
            <a:r>
              <a:rPr lang="en-US" sz="1500" b="1" u="sng" dirty="0"/>
              <a:t>Intermediate layer </a:t>
            </a:r>
            <a:r>
              <a:rPr lang="en-US" sz="1500" b="1" u="sng" dirty="0" smtClean="0"/>
              <a:t>optimization</a:t>
            </a:r>
            <a:r>
              <a:rPr lang="en-US" sz="1500" b="1" dirty="0" smtClean="0"/>
              <a:t> </a:t>
            </a:r>
            <a:r>
              <a:rPr lang="en-GB" sz="1500" b="1" dirty="0" smtClean="0"/>
              <a:t>(</a:t>
            </a:r>
            <a:r>
              <a:rPr lang="en-GB" sz="1500" b="1" dirty="0" smtClean="0">
                <a:solidFill>
                  <a:schemeClr val="tx2"/>
                </a:solidFill>
              </a:rPr>
              <a:t>LNEG</a:t>
            </a:r>
            <a:r>
              <a:rPr lang="en-GB" sz="1500" b="1" dirty="0" smtClean="0"/>
              <a:t>) – </a:t>
            </a:r>
            <a:r>
              <a:rPr lang="en-GB" sz="1500" b="1" dirty="0" smtClean="0">
                <a:solidFill>
                  <a:schemeClr val="accent2"/>
                </a:solidFill>
              </a:rPr>
              <a:t>M13-M36</a:t>
            </a:r>
          </a:p>
          <a:p>
            <a:pPr marL="273050" lvl="2" indent="-188913"/>
            <a:r>
              <a:rPr lang="pt-PT" sz="1500" dirty="0" smtClean="0"/>
              <a:t>Investigation of best optical properties for the interlayers of both approaches</a:t>
            </a:r>
          </a:p>
          <a:p>
            <a:pPr marL="273050" lvl="2" indent="-188913"/>
            <a:r>
              <a:rPr lang="pt-PT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Interlayer A </a:t>
            </a:r>
            <a:r>
              <a:rPr lang="pt-PT" sz="1500" dirty="0" smtClean="0"/>
              <a:t>- </a:t>
            </a:r>
            <a:r>
              <a:rPr lang="en-US" sz="1500" dirty="0"/>
              <a:t>~50nm-thick </a:t>
            </a:r>
            <a:r>
              <a:rPr lang="en-US" sz="1500" dirty="0" err="1"/>
              <a:t>SiO</a:t>
            </a:r>
            <a:r>
              <a:rPr lang="en-US" sz="1500" baseline="-25000" dirty="0" err="1"/>
              <a:t>x</a:t>
            </a:r>
            <a:r>
              <a:rPr lang="en-US" sz="1500" dirty="0"/>
              <a:t> or </a:t>
            </a:r>
            <a:r>
              <a:rPr lang="en-US" sz="1500" dirty="0" err="1"/>
              <a:t>SiC</a:t>
            </a:r>
            <a:r>
              <a:rPr lang="en-US" sz="1500" baseline="-25000" dirty="0" err="1"/>
              <a:t>x</a:t>
            </a:r>
            <a:r>
              <a:rPr lang="en-US" sz="1500" dirty="0"/>
              <a:t> layer, deposited on the rear surface of the top </a:t>
            </a:r>
            <a:r>
              <a:rPr lang="en-US" sz="1500" dirty="0" smtClean="0"/>
              <a:t>cell</a:t>
            </a:r>
          </a:p>
          <a:p>
            <a:pPr marL="273050" lvl="2" indent="-188913"/>
            <a:r>
              <a:rPr lang="pt-PT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Interlayer B </a:t>
            </a:r>
            <a:r>
              <a:rPr lang="pt-PT" sz="1500" dirty="0" smtClean="0"/>
              <a:t>- </a:t>
            </a:r>
            <a:r>
              <a:rPr lang="en-GB" sz="1500" dirty="0" smtClean="0"/>
              <a:t>adhesive transparent polymer </a:t>
            </a:r>
            <a:r>
              <a:rPr lang="en-GB" sz="1500" dirty="0"/>
              <a:t>(e.g. </a:t>
            </a:r>
            <a:r>
              <a:rPr lang="en-GB" sz="1500" dirty="0" smtClean="0"/>
              <a:t>epoxy deposited by spin-coating to form a thin film)</a:t>
            </a:r>
          </a:p>
          <a:p>
            <a:pPr marL="84137" lvl="2" indent="0">
              <a:buNone/>
            </a:pPr>
            <a:r>
              <a:rPr lang="en-GB" sz="1500" dirty="0" smtClean="0"/>
              <a:t> </a:t>
            </a:r>
          </a:p>
          <a:p>
            <a:pPr marL="273050" lvl="1" indent="-188913"/>
            <a:r>
              <a:rPr lang="en-GB" sz="1500" b="1" u="sng" dirty="0" smtClean="0"/>
              <a:t>T12 – </a:t>
            </a:r>
            <a:r>
              <a:rPr lang="en-US" sz="1500" b="1" u="sng" dirty="0"/>
              <a:t>Stacking 4-terminal tandem </a:t>
            </a:r>
            <a:r>
              <a:rPr lang="en-US" sz="1500" b="1" u="sng" dirty="0" smtClean="0"/>
              <a:t>cells</a:t>
            </a:r>
            <a:r>
              <a:rPr lang="en-US" sz="1500" b="1" dirty="0" smtClean="0"/>
              <a:t> </a:t>
            </a:r>
            <a:r>
              <a:rPr lang="en-GB" sz="1500" b="1" dirty="0" smtClean="0"/>
              <a:t>(</a:t>
            </a:r>
            <a:r>
              <a:rPr lang="en-GB" sz="1500" b="1" dirty="0" smtClean="0">
                <a:solidFill>
                  <a:schemeClr val="tx2"/>
                </a:solidFill>
              </a:rPr>
              <a:t>UNINOVA</a:t>
            </a:r>
            <a:r>
              <a:rPr lang="en-GB" sz="1500" b="1" dirty="0" smtClean="0"/>
              <a:t>) – </a:t>
            </a:r>
            <a:r>
              <a:rPr lang="en-GB" sz="1500" b="1" dirty="0" smtClean="0">
                <a:solidFill>
                  <a:schemeClr val="accent2"/>
                </a:solidFill>
              </a:rPr>
              <a:t>M20-M36</a:t>
            </a:r>
          </a:p>
          <a:p>
            <a:pPr marL="273050" lvl="2" indent="-188913"/>
            <a:r>
              <a:rPr lang="pt-PT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A </a:t>
            </a:r>
            <a:r>
              <a:rPr lang="pt-PT" sz="1500" dirty="0" smtClean="0"/>
              <a:t>– conformal growth of bottom cell on a top cell (both superstrate-type)</a:t>
            </a:r>
          </a:p>
          <a:p>
            <a:pPr marL="273050" lvl="2" indent="-188913"/>
            <a:r>
              <a:rPr lang="pt-PT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B </a:t>
            </a:r>
            <a:r>
              <a:rPr lang="pt-PT" sz="1500" dirty="0" smtClean="0"/>
              <a:t>– mechanical stacking of substrate-type bottom-cell and superstrate-type top-cell</a:t>
            </a:r>
          </a:p>
          <a:p>
            <a:pPr marL="273050" lvl="2" indent="-188913"/>
            <a:r>
              <a:rPr lang="pt-PT" sz="1500" u="sng" dirty="0" smtClean="0"/>
              <a:t>Fabrication of 4-terminal test modules with optimized simulated design</a:t>
            </a:r>
          </a:p>
        </p:txBody>
      </p:sp>
    </p:spTree>
    <p:extLst>
      <p:ext uri="{BB962C8B-B14F-4D97-AF65-F5344CB8AC3E}">
        <p14:creationId xmlns:p14="http://schemas.microsoft.com/office/powerpoint/2010/main" val="34867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5" y="62136"/>
            <a:ext cx="9063665" cy="846584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/>
              <a:t>Timeline</a:t>
            </a:r>
            <a:r>
              <a:rPr lang="pt-PT" dirty="0" smtClean="0"/>
              <a:t> – </a:t>
            </a:r>
            <a:r>
              <a:rPr lang="pt-PT" i="1" dirty="0" smtClean="0"/>
              <a:t>T4, T5 &amp; T10 should be finished</a:t>
            </a:r>
            <a:endParaRPr lang="es-ES_tradnl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3383288" cy="4495800"/>
          </a:xfrm>
        </p:spPr>
        <p:txBody>
          <a:bodyPr/>
          <a:lstStyle/>
          <a:p>
            <a:r>
              <a:rPr lang="pt-PT" dirty="0" smtClean="0"/>
              <a:t>WP1</a:t>
            </a:r>
          </a:p>
          <a:p>
            <a:r>
              <a:rPr lang="pt-PT" dirty="0" smtClean="0"/>
              <a:t>WP2</a:t>
            </a:r>
          </a:p>
          <a:p>
            <a:r>
              <a:rPr lang="pt-PT" dirty="0" smtClean="0"/>
              <a:t>WP3</a:t>
            </a:r>
          </a:p>
          <a:p>
            <a:r>
              <a:rPr lang="pt-PT" dirty="0" smtClean="0"/>
              <a:t>WP4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063665" cy="47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1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Previous and on-going developments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5496" y="1268760"/>
            <a:ext cx="9108504" cy="4608512"/>
          </a:xfrm>
        </p:spPr>
        <p:txBody>
          <a:bodyPr>
            <a:noAutofit/>
          </a:bodyPr>
          <a:lstStyle/>
          <a:p>
            <a:pPr marL="179388" indent="-179388"/>
            <a:r>
              <a:rPr lang="pt-P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WP1</a:t>
            </a:r>
            <a:endParaRPr lang="en-GB" sz="1400" dirty="0"/>
          </a:p>
          <a:p>
            <a:pPr marL="273050" lvl="1" indent="-188913"/>
            <a:r>
              <a:rPr lang="en-GB" sz="1400" b="1" dirty="0"/>
              <a:t>T1 – Project Management </a:t>
            </a:r>
            <a:r>
              <a:rPr lang="en-GB" sz="1400" dirty="0">
                <a:solidFill>
                  <a:schemeClr val="accent2"/>
                </a:solidFill>
              </a:rPr>
              <a:t>(</a:t>
            </a:r>
            <a:r>
              <a:rPr lang="en-GB" sz="1400" dirty="0" smtClean="0">
                <a:solidFill>
                  <a:schemeClr val="accent2"/>
                </a:solidFill>
              </a:rPr>
              <a:t>UNINOVA</a:t>
            </a:r>
            <a:r>
              <a:rPr lang="en-GB" sz="1400" dirty="0" smtClean="0"/>
              <a:t> </a:t>
            </a:r>
            <a:r>
              <a:rPr lang="en-GB" sz="1400" dirty="0" smtClean="0">
                <a:solidFill>
                  <a:schemeClr val="accent2"/>
                </a:solidFill>
              </a:rPr>
              <a:t>M0-M36) </a:t>
            </a:r>
            <a:r>
              <a:rPr lang="en-GB" sz="1400" dirty="0" smtClean="0"/>
              <a:t>– </a:t>
            </a:r>
            <a:r>
              <a:rPr lang="pt-PT" sz="1400" dirty="0" smtClean="0"/>
              <a:t>OK</a:t>
            </a:r>
            <a:endParaRPr lang="en-US" sz="1400" dirty="0"/>
          </a:p>
          <a:p>
            <a:pPr marL="273050" lvl="1" indent="-188913"/>
            <a:r>
              <a:rPr lang="en-GB" sz="1400" b="1" dirty="0"/>
              <a:t>T2 – Communication &amp; Dissemination </a:t>
            </a:r>
            <a:r>
              <a:rPr lang="en-GB" sz="1400" dirty="0">
                <a:solidFill>
                  <a:schemeClr val="accent2"/>
                </a:solidFill>
              </a:rPr>
              <a:t>(</a:t>
            </a:r>
            <a:r>
              <a:rPr lang="en-GB" sz="1400" dirty="0" smtClean="0">
                <a:solidFill>
                  <a:schemeClr val="accent2"/>
                </a:solidFill>
              </a:rPr>
              <a:t>CENIMAT M5-M36) </a:t>
            </a:r>
            <a:r>
              <a:rPr lang="en-GB" sz="1400" dirty="0" smtClean="0"/>
              <a:t>– OK</a:t>
            </a:r>
            <a:endParaRPr lang="en-GB" sz="1400" dirty="0"/>
          </a:p>
          <a:p>
            <a:pPr marL="273050" lvl="1" indent="-188913"/>
            <a:r>
              <a:rPr lang="en-GB" sz="1400" b="1" dirty="0" smtClean="0"/>
              <a:t>T3 </a:t>
            </a:r>
            <a:r>
              <a:rPr lang="en-GB" sz="1400" b="1" dirty="0"/>
              <a:t>- IPR Promotion and Exploitation </a:t>
            </a:r>
            <a:r>
              <a:rPr lang="en-GB" sz="1400" dirty="0" smtClean="0">
                <a:solidFill>
                  <a:schemeClr val="accent2"/>
                </a:solidFill>
              </a:rPr>
              <a:t>(LNEG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smtClean="0">
                <a:solidFill>
                  <a:schemeClr val="accent2"/>
                </a:solidFill>
              </a:rPr>
              <a:t>M12-M36) – </a:t>
            </a:r>
            <a:r>
              <a:rPr lang="pt-PT" sz="1400" i="1" dirty="0" smtClean="0">
                <a:solidFill>
                  <a:srgbClr val="C4652D"/>
                </a:solidFill>
              </a:rPr>
              <a:t>Need </a:t>
            </a:r>
            <a:r>
              <a:rPr lang="pt-PT" sz="1400" i="1" dirty="0">
                <a:solidFill>
                  <a:srgbClr val="C4652D"/>
                </a:solidFill>
              </a:rPr>
              <a:t>plans and </a:t>
            </a:r>
            <a:r>
              <a:rPr lang="pt-PT" sz="1400" i="1" dirty="0" smtClean="0">
                <a:solidFill>
                  <a:srgbClr val="C4652D"/>
                </a:solidFill>
              </a:rPr>
              <a:t>deadlines</a:t>
            </a:r>
            <a:endParaRPr lang="pt-PT" sz="1400" i="1" dirty="0">
              <a:solidFill>
                <a:srgbClr val="C4652D"/>
              </a:solidFill>
            </a:endParaRPr>
          </a:p>
          <a:p>
            <a:pPr marL="179388" indent="-179388"/>
            <a:r>
              <a:rPr lang="pt-P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WP2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lvl="1" indent="-188913"/>
            <a:r>
              <a:rPr lang="en-GB" sz="1400" b="1" dirty="0" smtClean="0"/>
              <a:t>T4 – Modelling 4-terminal double-junction </a:t>
            </a:r>
            <a:r>
              <a:rPr lang="en-GB" sz="1400" dirty="0" smtClean="0">
                <a:solidFill>
                  <a:schemeClr val="accent2"/>
                </a:solidFill>
              </a:rPr>
              <a:t>(LNEG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smtClean="0">
                <a:solidFill>
                  <a:schemeClr val="accent2"/>
                </a:solidFill>
              </a:rPr>
              <a:t>M0-M18) – </a:t>
            </a:r>
            <a:r>
              <a:rPr lang="en-GB" sz="1400" b="1" i="1" dirty="0" smtClean="0">
                <a:solidFill>
                  <a:srgbClr val="C4652D"/>
                </a:solidFill>
              </a:rPr>
              <a:t>output needed (article + conference presentation)</a:t>
            </a:r>
          </a:p>
          <a:p>
            <a:pPr marL="273050" lvl="1" indent="-188913"/>
            <a:r>
              <a:rPr lang="en-GB" sz="1400" b="1" dirty="0" smtClean="0"/>
              <a:t>T5 </a:t>
            </a:r>
            <a:r>
              <a:rPr lang="en-GB" sz="1400" b="1" dirty="0"/>
              <a:t>– </a:t>
            </a:r>
            <a:r>
              <a:rPr lang="en-US" sz="1400" b="1" dirty="0"/>
              <a:t>Light trapping simulation </a:t>
            </a:r>
            <a:r>
              <a:rPr lang="en-GB" sz="1400" dirty="0" smtClean="0">
                <a:solidFill>
                  <a:schemeClr val="accent2"/>
                </a:solidFill>
              </a:rPr>
              <a:t>(CENIMAT M0-M24) –</a:t>
            </a:r>
            <a:r>
              <a:rPr lang="en-GB" sz="1400" i="1" dirty="0" smtClean="0">
                <a:solidFill>
                  <a:schemeClr val="accent2"/>
                </a:solidFill>
              </a:rPr>
              <a:t> </a:t>
            </a:r>
            <a:r>
              <a:rPr lang="en-GB" sz="1400" i="1" dirty="0" smtClean="0"/>
              <a:t>1 article published, 1 in revision </a:t>
            </a:r>
            <a:r>
              <a:rPr lang="en-GB" sz="1400" i="1" dirty="0"/>
              <a:t>(S. Haque) &amp;</a:t>
            </a:r>
            <a:r>
              <a:rPr lang="en-GB" sz="1400" i="1" dirty="0" smtClean="0"/>
              <a:t> 1 on-going (Master)</a:t>
            </a:r>
          </a:p>
          <a:p>
            <a:pPr marL="273050" lvl="1" indent="-188913"/>
            <a:r>
              <a:rPr lang="en-GB" sz="1400" b="1" dirty="0" smtClean="0"/>
              <a:t>T6 </a:t>
            </a:r>
            <a:r>
              <a:rPr lang="en-GB" sz="1400" b="1" dirty="0"/>
              <a:t>- </a:t>
            </a:r>
            <a:r>
              <a:rPr lang="en-US" sz="1400" b="1" dirty="0"/>
              <a:t>Implementation of light trapping </a:t>
            </a:r>
            <a:r>
              <a:rPr lang="en-GB" sz="1400" dirty="0" smtClean="0">
                <a:solidFill>
                  <a:schemeClr val="accent2"/>
                </a:solidFill>
              </a:rPr>
              <a:t>(CENIMAT M7-M35) – </a:t>
            </a:r>
            <a:r>
              <a:rPr lang="en-GB" sz="1400" i="1" dirty="0" smtClean="0"/>
              <a:t>1 article published, 1 in revision &amp; 1 on-going (O. Sanchez)</a:t>
            </a:r>
          </a:p>
          <a:p>
            <a:pPr marL="0" indent="-235903"/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WP3</a:t>
            </a:r>
          </a:p>
          <a:p>
            <a:pPr marL="273050" lvl="1" indent="-188913"/>
            <a:r>
              <a:rPr lang="en-GB" sz="1400" b="1" dirty="0" smtClean="0"/>
              <a:t>T7 </a:t>
            </a:r>
            <a:r>
              <a:rPr lang="en-GB" sz="1400" b="1" dirty="0"/>
              <a:t>– Perovskite top cell </a:t>
            </a:r>
            <a:r>
              <a:rPr lang="en-GB" sz="1400" dirty="0">
                <a:solidFill>
                  <a:schemeClr val="accent2"/>
                </a:solidFill>
              </a:rPr>
              <a:t>(</a:t>
            </a:r>
            <a:r>
              <a:rPr lang="en-GB" sz="1400" dirty="0" smtClean="0">
                <a:solidFill>
                  <a:schemeClr val="accent2"/>
                </a:solidFill>
              </a:rPr>
              <a:t>LNEG M0-M30)</a:t>
            </a:r>
            <a:r>
              <a:rPr lang="en-GB" sz="1400" dirty="0" smtClean="0"/>
              <a:t> – </a:t>
            </a:r>
            <a:r>
              <a:rPr lang="en-GB" sz="1400" i="1" dirty="0" smtClean="0"/>
              <a:t>1 article in revision (MJ. Brites), </a:t>
            </a:r>
            <a:r>
              <a:rPr lang="en-GB" sz="1400" i="1" dirty="0" smtClean="0">
                <a:solidFill>
                  <a:srgbClr val="C4652D"/>
                </a:solidFill>
              </a:rPr>
              <a:t>another article needed with PSC device (LNEG)</a:t>
            </a:r>
            <a:endParaRPr lang="en-GB" sz="1400" dirty="0"/>
          </a:p>
          <a:p>
            <a:pPr marL="273050" lvl="1" indent="-188913"/>
            <a:r>
              <a:rPr lang="en-GB" sz="1400" b="1" dirty="0" smtClean="0"/>
              <a:t>T8 </a:t>
            </a:r>
            <a:r>
              <a:rPr lang="en-GB" sz="1400" b="1" dirty="0"/>
              <a:t>– </a:t>
            </a:r>
            <a:r>
              <a:rPr lang="en-US" sz="1400" b="1" dirty="0" err="1" smtClean="0"/>
              <a:t>Kesterite</a:t>
            </a:r>
            <a:r>
              <a:rPr lang="en-US" sz="1400" b="1" dirty="0" smtClean="0"/>
              <a:t> top cell </a:t>
            </a:r>
            <a:r>
              <a:rPr lang="en-GB" sz="1400" dirty="0">
                <a:solidFill>
                  <a:schemeClr val="accent2"/>
                </a:solidFill>
              </a:rPr>
              <a:t>(</a:t>
            </a:r>
            <a:r>
              <a:rPr lang="en-GB" sz="1400" dirty="0" smtClean="0">
                <a:solidFill>
                  <a:schemeClr val="accent2"/>
                </a:solidFill>
              </a:rPr>
              <a:t>LNEG M0-M30) </a:t>
            </a:r>
            <a:r>
              <a:rPr lang="en-GB" sz="1400" dirty="0" smtClean="0"/>
              <a:t>– </a:t>
            </a:r>
            <a:r>
              <a:rPr lang="en-GB" sz="1400" i="1" dirty="0"/>
              <a:t>1 article </a:t>
            </a:r>
            <a:r>
              <a:rPr lang="en-GB" sz="1400" i="1" dirty="0" smtClean="0"/>
              <a:t>submitted (</a:t>
            </a:r>
            <a:r>
              <a:rPr lang="en-GB" sz="1400" i="1" dirty="0"/>
              <a:t>F</a:t>
            </a:r>
            <a:r>
              <a:rPr lang="en-GB" sz="1400" i="1" dirty="0" smtClean="0"/>
              <a:t>. Neves), </a:t>
            </a:r>
            <a:r>
              <a:rPr lang="en-GB" sz="1400" i="1" dirty="0">
                <a:solidFill>
                  <a:srgbClr val="C4652D"/>
                </a:solidFill>
              </a:rPr>
              <a:t>another </a:t>
            </a:r>
            <a:r>
              <a:rPr lang="en-GB" sz="1400" i="1" dirty="0" smtClean="0">
                <a:solidFill>
                  <a:srgbClr val="C4652D"/>
                </a:solidFill>
              </a:rPr>
              <a:t>article needed with </a:t>
            </a:r>
            <a:r>
              <a:rPr lang="en-GB" sz="1400" i="1" dirty="0" err="1" smtClean="0">
                <a:solidFill>
                  <a:srgbClr val="C4652D"/>
                </a:solidFill>
              </a:rPr>
              <a:t>Kesterite</a:t>
            </a:r>
            <a:r>
              <a:rPr lang="en-GB" sz="1400" i="1" dirty="0" smtClean="0">
                <a:solidFill>
                  <a:srgbClr val="C4652D"/>
                </a:solidFill>
              </a:rPr>
              <a:t> cell (LNEG)</a:t>
            </a:r>
            <a:endParaRPr lang="en-GB" sz="1400" dirty="0"/>
          </a:p>
          <a:p>
            <a:pPr marL="273050" lvl="1" indent="-188913"/>
            <a:r>
              <a:rPr lang="en-GB" sz="1400" b="1" dirty="0" smtClean="0"/>
              <a:t>T9 </a:t>
            </a:r>
            <a:r>
              <a:rPr lang="en-GB" sz="1400" b="1" dirty="0"/>
              <a:t>– </a:t>
            </a:r>
            <a:r>
              <a:rPr lang="en-US" sz="1400" b="1" dirty="0"/>
              <a:t>Transparent Electrodes </a:t>
            </a:r>
            <a:r>
              <a:rPr lang="en-GB" sz="1400" b="1" dirty="0">
                <a:solidFill>
                  <a:schemeClr val="accent2"/>
                </a:solidFill>
              </a:rPr>
              <a:t>(</a:t>
            </a:r>
            <a:r>
              <a:rPr lang="en-GB" sz="1400" dirty="0" smtClean="0">
                <a:solidFill>
                  <a:schemeClr val="accent2"/>
                </a:solidFill>
              </a:rPr>
              <a:t>UNINOVA M6-M34</a:t>
            </a:r>
            <a:r>
              <a:rPr lang="en-GB" sz="1400" b="1" dirty="0" smtClean="0">
                <a:solidFill>
                  <a:schemeClr val="accent2"/>
                </a:solidFill>
              </a:rPr>
              <a:t>) </a:t>
            </a:r>
            <a:r>
              <a:rPr lang="en-GB" sz="1400" dirty="0" smtClean="0"/>
              <a:t>– </a:t>
            </a:r>
            <a:r>
              <a:rPr lang="en-GB" sz="1400" i="1" dirty="0" smtClean="0"/>
              <a:t>1 article published, 1 under preparation (with Catania - </a:t>
            </a:r>
            <a:r>
              <a:rPr lang="en-GB" sz="1400" i="1" dirty="0" err="1" smtClean="0"/>
              <a:t>Giacomo</a:t>
            </a:r>
            <a:r>
              <a:rPr lang="en-GB" sz="1400" i="1" dirty="0" smtClean="0"/>
              <a:t>)  </a:t>
            </a:r>
            <a:endParaRPr lang="en-GB" sz="1400" i="1" dirty="0"/>
          </a:p>
          <a:p>
            <a:pPr marL="179388" indent="-179388"/>
            <a:r>
              <a:rPr lang="pt-P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WP4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lvl="1" indent="-188913"/>
            <a:r>
              <a:rPr lang="en-GB" sz="1400" b="1" dirty="0"/>
              <a:t>T10 – </a:t>
            </a:r>
            <a:r>
              <a:rPr lang="en-GB" sz="1400" b="1" dirty="0" err="1"/>
              <a:t>Microcrytalline</a:t>
            </a:r>
            <a:r>
              <a:rPr lang="en-GB" sz="1400" b="1" dirty="0"/>
              <a:t> </a:t>
            </a:r>
            <a:r>
              <a:rPr lang="en-GB" sz="1400" b="1" dirty="0" smtClean="0"/>
              <a:t>Si </a:t>
            </a:r>
            <a:r>
              <a:rPr lang="en-GB" sz="1400" b="1" dirty="0"/>
              <a:t>bottom cell </a:t>
            </a:r>
            <a:r>
              <a:rPr lang="en-GB" sz="1400" dirty="0">
                <a:solidFill>
                  <a:schemeClr val="accent2"/>
                </a:solidFill>
              </a:rPr>
              <a:t>(</a:t>
            </a:r>
            <a:r>
              <a:rPr lang="en-GB" sz="1400" dirty="0" smtClean="0">
                <a:solidFill>
                  <a:schemeClr val="accent2"/>
                </a:solidFill>
              </a:rPr>
              <a:t>UNINOVA M3-M21) </a:t>
            </a:r>
            <a:r>
              <a:rPr lang="en-GB" sz="1400" dirty="0" smtClean="0"/>
              <a:t>– </a:t>
            </a:r>
            <a:r>
              <a:rPr lang="en-GB" sz="1400" i="1" dirty="0"/>
              <a:t>1 </a:t>
            </a:r>
            <a:r>
              <a:rPr lang="en-GB" sz="1400" i="1" dirty="0" smtClean="0"/>
              <a:t>submitted </a:t>
            </a:r>
            <a:r>
              <a:rPr lang="en-GB" sz="1400" i="1" dirty="0"/>
              <a:t>(A. Araujo), </a:t>
            </a:r>
            <a:r>
              <a:rPr lang="en-GB" sz="1400" i="1" dirty="0" smtClean="0">
                <a:solidFill>
                  <a:srgbClr val="C4652D"/>
                </a:solidFill>
              </a:rPr>
              <a:t>article to be finalized (J. Costa)</a:t>
            </a:r>
            <a:endParaRPr lang="en-GB" sz="1400" dirty="0"/>
          </a:p>
          <a:p>
            <a:pPr marL="273050" lvl="1" indent="-188913"/>
            <a:r>
              <a:rPr lang="en-GB" sz="1400" b="1" dirty="0" smtClean="0"/>
              <a:t>T11 </a:t>
            </a:r>
            <a:r>
              <a:rPr lang="en-GB" sz="1400" b="1" dirty="0"/>
              <a:t>– </a:t>
            </a:r>
            <a:r>
              <a:rPr lang="en-US" sz="1400" b="1" dirty="0"/>
              <a:t>Intermediate </a:t>
            </a:r>
            <a:r>
              <a:rPr lang="en-US" sz="1400" b="1" dirty="0" smtClean="0"/>
              <a:t>layer </a:t>
            </a:r>
            <a:r>
              <a:rPr lang="en-GB" sz="1400" dirty="0">
                <a:solidFill>
                  <a:schemeClr val="accent2"/>
                </a:solidFill>
              </a:rPr>
              <a:t>(</a:t>
            </a:r>
            <a:r>
              <a:rPr lang="en-GB" sz="1400" dirty="0" smtClean="0">
                <a:solidFill>
                  <a:schemeClr val="accent2"/>
                </a:solidFill>
              </a:rPr>
              <a:t>LNEG M13-M36) </a:t>
            </a:r>
            <a:r>
              <a:rPr lang="en-GB" sz="1400" dirty="0" smtClean="0"/>
              <a:t>– </a:t>
            </a:r>
            <a:r>
              <a:rPr lang="en-GB" sz="1400" i="1" dirty="0" smtClean="0"/>
              <a:t>1 simulation article in prep. (Master)</a:t>
            </a:r>
            <a:r>
              <a:rPr lang="en-GB" sz="1400" dirty="0" smtClean="0"/>
              <a:t>, </a:t>
            </a:r>
            <a:r>
              <a:rPr lang="en-GB" sz="1400" i="1" dirty="0" smtClean="0">
                <a:solidFill>
                  <a:srgbClr val="C4652D"/>
                </a:solidFill>
              </a:rPr>
              <a:t>experimental </a:t>
            </a:r>
            <a:r>
              <a:rPr lang="en-US" sz="1400" i="1" dirty="0" smtClean="0">
                <a:solidFill>
                  <a:srgbClr val="C4652D"/>
                </a:solidFill>
              </a:rPr>
              <a:t>article needed (LNEG)</a:t>
            </a:r>
            <a:endParaRPr lang="en-GB" sz="1400" i="1" dirty="0"/>
          </a:p>
          <a:p>
            <a:pPr marL="273050" lvl="1" indent="-188913"/>
            <a:r>
              <a:rPr lang="en-GB" sz="1400" b="1" dirty="0"/>
              <a:t>T12 – </a:t>
            </a:r>
            <a:r>
              <a:rPr lang="en-US" sz="1400" b="1" dirty="0"/>
              <a:t>Stacking 4-terminal </a:t>
            </a:r>
            <a:r>
              <a:rPr lang="en-US" sz="1400" b="1" dirty="0" smtClean="0"/>
              <a:t>tandems </a:t>
            </a:r>
            <a:r>
              <a:rPr lang="en-GB" sz="1400" dirty="0">
                <a:solidFill>
                  <a:schemeClr val="accent2"/>
                </a:solidFill>
              </a:rPr>
              <a:t>(</a:t>
            </a:r>
            <a:r>
              <a:rPr lang="en-GB" sz="1400" dirty="0" smtClean="0">
                <a:solidFill>
                  <a:schemeClr val="accent2"/>
                </a:solidFill>
              </a:rPr>
              <a:t>UNINOVA M20-M36) </a:t>
            </a:r>
            <a:r>
              <a:rPr lang="en-GB" sz="1400" dirty="0" smtClean="0"/>
              <a:t>– </a:t>
            </a:r>
            <a:r>
              <a:rPr lang="en-GB" sz="1400" b="1" i="1" u="sng" dirty="0">
                <a:solidFill>
                  <a:srgbClr val="C4652D"/>
                </a:solidFill>
              </a:rPr>
              <a:t>need to start the activities</a:t>
            </a:r>
          </a:p>
        </p:txBody>
      </p:sp>
    </p:spTree>
    <p:extLst>
      <p:ext uri="{BB962C8B-B14F-4D97-AF65-F5344CB8AC3E}">
        <p14:creationId xmlns:p14="http://schemas.microsoft.com/office/powerpoint/2010/main" val="33957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136"/>
            <a:ext cx="9144000" cy="846584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Indicadores previstos e realizados</a:t>
            </a:r>
            <a:endParaRPr lang="pt-P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617693"/>
              </p:ext>
            </p:extLst>
          </p:nvPr>
        </p:nvGraphicFramePr>
        <p:xfrm>
          <a:off x="72006" y="1296908"/>
          <a:ext cx="9036498" cy="4571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15"/>
                <a:gridCol w="585291"/>
                <a:gridCol w="576064"/>
                <a:gridCol w="576064"/>
                <a:gridCol w="720080"/>
                <a:gridCol w="1008112"/>
                <a:gridCol w="4248472"/>
              </a:tblGrid>
              <a:tr h="40390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Proposed: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baseline="0" dirty="0" smtClean="0">
                          <a:solidFill>
                            <a:schemeClr val="bg1"/>
                          </a:solidFill>
                        </a:rPr>
                        <a:t>Y1</a:t>
                      </a:r>
                      <a:endParaRPr lang="pt-PT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/>
                        <a:t>Y2</a:t>
                      </a:r>
                      <a:endParaRPr lang="pt-PT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/>
                        <a:t>Y3</a:t>
                      </a:r>
                      <a:endParaRPr lang="pt-PT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u="none" dirty="0" smtClean="0"/>
                        <a:t>Total</a:t>
                      </a:r>
                      <a:endParaRPr lang="pt-PT" b="1" u="none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Done:</a:t>
                      </a:r>
                      <a:endParaRPr lang="pt-PT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rgbClr val="FF0000"/>
                          </a:solidFill>
                        </a:rPr>
                        <a:t>Crucial deliverables for</a:t>
                      </a:r>
                      <a:r>
                        <a:rPr lang="pt-PT" i="1" baseline="0" dirty="0" smtClean="0">
                          <a:solidFill>
                            <a:srgbClr val="FF0000"/>
                          </a:solidFill>
                        </a:rPr>
                        <a:t> Y3: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01394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Artigos</a:t>
                      </a:r>
                      <a:r>
                        <a:rPr lang="pt-PT" sz="1800" baseline="0" dirty="0" smtClean="0"/>
                        <a:t> internac.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12</a:t>
                      </a:r>
                      <a:endParaRPr lang="pt-PT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rgbClr val="934C22"/>
                          </a:solidFill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baseline="0" dirty="0" smtClean="0">
                          <a:solidFill>
                            <a:srgbClr val="FF0000"/>
                          </a:solidFill>
                        </a:rPr>
                        <a:t>LNEG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: T4, m18 (</a:t>
                      </a:r>
                      <a:r>
                        <a:rPr lang="pt-PT" sz="1400" i="1" baseline="0" dirty="0" smtClean="0">
                          <a:solidFill>
                            <a:srgbClr val="FF0000"/>
                          </a:solidFill>
                        </a:rPr>
                        <a:t>A. Joyce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) – Modelo Módulo 4T</a:t>
                      </a:r>
                    </a:p>
                    <a:p>
                      <a:pPr algn="ctr"/>
                      <a:r>
                        <a:rPr lang="pt-PT" sz="1400" b="1" baseline="0" dirty="0" smtClean="0">
                          <a:solidFill>
                            <a:srgbClr val="FF0000"/>
                          </a:solidFill>
                        </a:rPr>
                        <a:t>UNINOVA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: T10, m18 (</a:t>
                      </a:r>
                      <a:r>
                        <a:rPr lang="pt-PT" sz="1400" i="1" baseline="0" dirty="0" smtClean="0">
                          <a:solidFill>
                            <a:srgbClr val="FF0000"/>
                          </a:solidFill>
                        </a:rPr>
                        <a:t>J. Costa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) – NIR uc-Si cells</a:t>
                      </a:r>
                    </a:p>
                    <a:p>
                      <a:pPr algn="ctr"/>
                      <a:r>
                        <a:rPr lang="pt-PT" sz="1400" b="1" baseline="0" dirty="0" smtClean="0">
                          <a:solidFill>
                            <a:srgbClr val="FF0000"/>
                          </a:solidFill>
                        </a:rPr>
                        <a:t>CENIMAT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: T12, m34 (</a:t>
                      </a:r>
                      <a:r>
                        <a:rPr lang="pt-PT" sz="1400" i="1" u="sng" baseline="0" dirty="0" smtClean="0">
                          <a:solidFill>
                            <a:srgbClr val="FF0000"/>
                          </a:solidFill>
                        </a:rPr>
                        <a:t>All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) – 4-T tandem stacks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90596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Conferenc.</a:t>
                      </a:r>
                      <a:r>
                        <a:rPr lang="pt-PT" sz="1800" baseline="0" dirty="0" smtClean="0"/>
                        <a:t> Internacion.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7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15</a:t>
                      </a:r>
                      <a:endParaRPr lang="pt-PT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rgbClr val="934C22"/>
                          </a:solidFill>
                        </a:rPr>
                        <a:t>8</a:t>
                      </a:r>
                      <a:endParaRPr lang="pt-PT" dirty="0">
                        <a:solidFill>
                          <a:srgbClr val="934C2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>
                          <a:solidFill>
                            <a:srgbClr val="FF0000"/>
                          </a:solidFill>
                        </a:rPr>
                        <a:t>LNEG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 T4 (4T Model), T8 (Kesterites), T11 (Intermediate layer)</a:t>
                      </a:r>
                    </a:p>
                    <a:p>
                      <a:pPr algn="ctr"/>
                      <a:r>
                        <a:rPr lang="pt-PT" sz="1400" b="1" baseline="0" dirty="0" smtClean="0">
                          <a:solidFill>
                            <a:srgbClr val="FF0000"/>
                          </a:solidFill>
                        </a:rPr>
                        <a:t>UNINOVA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: T10 (uc-Si thin film cells), T12 (tandem stacks)</a:t>
                      </a:r>
                    </a:p>
                  </a:txBody>
                  <a:tcPr anchor="ctr"/>
                </a:tc>
              </a:tr>
              <a:tr h="35069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Relatorios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3</a:t>
                      </a:r>
                      <a:endParaRPr lang="pt-PT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rgbClr val="934C22"/>
                          </a:solidFill>
                        </a:rPr>
                        <a:t>2</a:t>
                      </a:r>
                      <a:endParaRPr lang="pt-PT" dirty="0">
                        <a:solidFill>
                          <a:srgbClr val="934C2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UNINOVA: T1</a:t>
                      </a:r>
                      <a:endParaRPr lang="pt-PT" sz="1400" dirty="0"/>
                    </a:p>
                  </a:txBody>
                  <a:tcPr anchor="ctr"/>
                </a:tc>
              </a:tr>
              <a:tr h="555270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Organiz. seminarios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3</a:t>
                      </a:r>
                      <a:endParaRPr lang="pt-PT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rgbClr val="934C22"/>
                          </a:solidFill>
                        </a:rPr>
                        <a:t>2</a:t>
                      </a:r>
                      <a:endParaRPr lang="pt-PT" dirty="0">
                        <a:solidFill>
                          <a:srgbClr val="934C2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aseline="0" dirty="0" smtClean="0"/>
                        <a:t>Jornadas CENIMAT-i3N (Y1) + Jornada do LNEG (Y2)</a:t>
                      </a:r>
                      <a:endParaRPr lang="pt-PT" sz="1400" dirty="0"/>
                    </a:p>
                  </a:txBody>
                  <a:tcPr anchor="ctr"/>
                </a:tc>
              </a:tr>
              <a:tr h="605798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Modelos e aplicações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3</a:t>
                      </a:r>
                      <a:endParaRPr lang="pt-PT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LNEG: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 T4 (Modelação de módulos com 4T 2J)</a:t>
                      </a:r>
                    </a:p>
                    <a:p>
                      <a:pPr algn="ctr"/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CENIMAT: T5 (Aplicação simulação de LT em 4T 2J)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96821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Prototipos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6</a:t>
                      </a:r>
                      <a:endParaRPr lang="pt-PT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LNEG</a:t>
                      </a:r>
                      <a:r>
                        <a:rPr lang="pt-PT" sz="1400" dirty="0" smtClean="0"/>
                        <a:t>: T7 (Perovskite top cell)</a:t>
                      </a:r>
                      <a:r>
                        <a:rPr lang="pt-PT" sz="1400" baseline="0" dirty="0" smtClean="0"/>
                        <a:t> +</a:t>
                      </a:r>
                      <a:r>
                        <a:rPr lang="pt-PT" sz="1400" dirty="0" smtClean="0"/>
                        <a:t> T8 (Kesterite top cell)</a:t>
                      </a:r>
                    </a:p>
                    <a:p>
                      <a:pPr algn="ctr"/>
                      <a:r>
                        <a:rPr lang="pt-PT" sz="1400" b="1" dirty="0" smtClean="0"/>
                        <a:t>UNINOVA</a:t>
                      </a:r>
                      <a:r>
                        <a:rPr lang="pt-PT" sz="1400" dirty="0" smtClean="0"/>
                        <a:t>:</a:t>
                      </a:r>
                      <a:r>
                        <a:rPr lang="pt-PT" sz="1400" baseline="0" dirty="0" smtClean="0"/>
                        <a:t> T12 (4-T double-junction prototypes)</a:t>
                      </a:r>
                      <a:endParaRPr lang="pt-PT" sz="1400" dirty="0"/>
                    </a:p>
                  </a:txBody>
                  <a:tcPr anchor="ctr"/>
                </a:tc>
              </a:tr>
              <a:tr h="350697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Patentes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1</a:t>
                      </a:r>
                      <a:endParaRPr lang="pt-PT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rgbClr val="934C22"/>
                          </a:solidFill>
                        </a:rPr>
                        <a:t>0</a:t>
                      </a:r>
                      <a:endParaRPr lang="pt-PT" dirty="0">
                        <a:solidFill>
                          <a:srgbClr val="934C2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i="1" dirty="0" smtClean="0"/>
                        <a:t>Patent</a:t>
                      </a:r>
                      <a:r>
                        <a:rPr lang="pt-PT" sz="1400" i="1" baseline="0" dirty="0" smtClean="0"/>
                        <a:t> will not be issued, funding transference approved</a:t>
                      </a:r>
                      <a:endParaRPr lang="pt-PT" sz="14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6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3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AcademicPresentation3</Template>
  <TotalTime>0</TotalTime>
  <Words>1223</Words>
  <Application>Microsoft Office PowerPoint</Application>
  <PresentationFormat>On-screen Show (4:3)</PresentationFormat>
  <Paragraphs>177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AcademicPresentation3</vt:lpstr>
      <vt:lpstr> Progress report for year 2   (1) M. J. Mendes, O. Sanchez, A. Araújo, A. Vicente, A. Lyubchyk, T. Mateus, H. Águas, E. Fortunato and R. Martins (PI)   (2) F. Neves, J. Mascarenhas, A. Barreiros, M. J. Brites, B. Correia, a. Joyce</vt:lpstr>
      <vt:lpstr>Project Management</vt:lpstr>
      <vt:lpstr>WP1 Activities</vt:lpstr>
      <vt:lpstr>WP2 Activities</vt:lpstr>
      <vt:lpstr>WP3 Activities</vt:lpstr>
      <vt:lpstr>WP4 Activities</vt:lpstr>
      <vt:lpstr>Timeline – T4, T5 &amp; T10 should be finished</vt:lpstr>
      <vt:lpstr>Previous and on-going developments</vt:lpstr>
      <vt:lpstr>Indicadores previstos e realizados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2016-04-28T14:27:11Z</dcterms:created>
  <dcterms:modified xsi:type="dcterms:W3CDTF">2018-05-22T10:49:26Z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